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5" name="Picture 6" descr="1_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00" y="0"/>
            <a:ext cx="133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2727"/>
            <a:chExt cx="9144000" cy="228600"/>
          </a:xfrm>
        </p:grpSpPr>
        <p:sp>
          <p:nvSpPr>
            <p:cNvPr id="7" name="Rectangle 9"/>
            <p:cNvSpPr/>
            <p:nvPr/>
          </p:nvSpPr>
          <p:spPr>
            <a:xfrm>
              <a:off x="7813675" y="6582727"/>
              <a:ext cx="1330325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10"/>
            <p:cNvSpPr/>
            <p:nvPr/>
          </p:nvSpPr>
          <p:spPr>
            <a:xfrm>
              <a:off x="6134100" y="6582727"/>
              <a:ext cx="1609725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>
            <a:noAutofit/>
          </a:bodyPr>
          <a:lstStyle>
            <a:lvl1pPr>
              <a:defRPr sz="4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t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C417A-EB82-414C-B718-F42C6804D506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1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563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A5610-AE4F-444D-94ED-2D79B98E86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2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0350"/>
            <a:ext cx="56007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5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12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20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8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9" name="Picture 13" descr="2_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6DF8B-1C9C-4EBF-9BF7-97144FBFBA15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1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643B-06A9-4BD1-982F-6AA5F12246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2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5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12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20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8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9" name="Picture 13" descr="2_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0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CC84E-5ACA-41FE-B8F3-8EB0DCE04F5D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1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539C7-99AF-4CB4-BE62-166876AEB7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2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5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32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33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8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9" name="Picture 9" descr="2_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24C08-539A-4F19-82E0-60656AEF24DD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1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ABD3-28F9-4D15-8D78-71E3CFC155B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2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1438275" y="6629400"/>
            <a:ext cx="7705725" cy="228600"/>
            <a:chOff x="1438274" y="6629400"/>
            <a:chExt cx="7705726" cy="228600"/>
          </a:xfrm>
        </p:grpSpPr>
        <p:sp>
          <p:nvSpPr>
            <p:cNvPr id="5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27"/>
            <p:cNvSpPr/>
            <p:nvPr/>
          </p:nvSpPr>
          <p:spPr>
            <a:xfrm>
              <a:off x="7142163" y="662940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28"/>
            <p:cNvSpPr/>
            <p:nvPr/>
          </p:nvSpPr>
          <p:spPr>
            <a:xfrm>
              <a:off x="1438274" y="6629400"/>
              <a:ext cx="5664201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8" name="Picture 9" descr="9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63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9BD0D-278D-4182-85E6-66D03189AF45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1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363" y="6610350"/>
            <a:ext cx="381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FB7EB-B60D-4188-933F-34AD76B849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2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6" name="Picture 11" descr="3_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8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17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Rectangle 18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711C-8B8F-43EF-8583-E9A18FF6ED15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2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02330-BAB2-4957-A40C-C6E750D21B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3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4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1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Rectangle 20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Rectangle 21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D1926-0D01-40C1-ACE6-3AD0D0476DF1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FEBF5-D865-4884-B89E-0B022042E1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6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2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6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13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FC6AD-18F0-4836-AE1D-9C0EF994289E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0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80879-9BDF-4F25-9A68-E38344543D8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3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10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Rectangle 11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4BEA-7A89-4B07-99C2-F38CF1A72A46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15E3D-A04C-4216-A9CA-D141FDB2108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3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8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17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Rectangle 18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DA17-0C77-40DC-BE64-9E6FEDE70CE2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2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55A1B-1CD3-4AB7-B301-6012C2525B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4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6630988"/>
            <a:ext cx="9144000" cy="228600"/>
            <a:chOff x="0" y="6583680"/>
            <a:chExt cx="9144000" cy="228600"/>
          </a:xfrm>
        </p:grpSpPr>
        <p:sp>
          <p:nvSpPr>
            <p:cNvPr id="6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13"/>
            <p:cNvSpPr/>
            <p:nvPr/>
          </p:nvSpPr>
          <p:spPr>
            <a:xfrm>
              <a:off x="7142163" y="6583680"/>
              <a:ext cx="1582737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6583680"/>
              <a:ext cx="710247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9" name="Picture 7" descr="4_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1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0"/>
          <p:cNvCxnSpPr/>
          <p:nvPr/>
        </p:nvCxnSpPr>
        <p:spPr>
          <a:xfrm>
            <a:off x="4419600" y="5637213"/>
            <a:ext cx="4267200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79D58-4FEC-4EDE-A9B1-EEE1F65FBDC5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E45A7-4C6E-426E-A3AB-11AE9C7A95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9906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0295B1E-074D-4D7D-8A97-BD60A82D0DB6}" type="datetimeFigureOut">
              <a:rPr lang="cs-CZ"/>
              <a:pPr>
                <a:defRPr/>
              </a:pPr>
              <a:t>12.4.2012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63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566D6658-8D0B-47F8-B110-7FDBF36B0E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ts val="600"/>
        </a:spcAft>
        <a:buClr>
          <a:srgbClr val="7F7F7F"/>
        </a:buClr>
        <a:buFont typeface="Wingdings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ts val="600"/>
        </a:spcAft>
        <a:buFont typeface="Wingdings" pitchFamily="2" charset="2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ts val="600"/>
        </a:spcAft>
        <a:buClr>
          <a:srgbClr val="7F7F7F"/>
        </a:buClr>
        <a:buFont typeface="Wingdings" pitchFamily="2" charset="2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ts val="600"/>
        </a:spcAft>
        <a:buClr>
          <a:srgbClr val="7F7F7F"/>
        </a:buClr>
        <a:buFont typeface="Wingdings" pitchFamily="2" charset="2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file:///C:\Documents%20and%20Settings\Maminka\Local%20Settings\Temp\uncom.tmp\edit_temp\3a2302b93f4e3f696a01c03808c45488\MS%20Excel%20-%20pracovn&#237;%20list.xls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Nadpis 1"/>
          <p:cNvSpPr>
            <a:spLocks noGrp="1"/>
          </p:cNvSpPr>
          <p:nvPr>
            <p:ph type="ctrTitle"/>
          </p:nvPr>
        </p:nvSpPr>
        <p:spPr>
          <a:xfrm>
            <a:off x="179388" y="836613"/>
            <a:ext cx="7772400" cy="1512887"/>
          </a:xfrm>
        </p:spPr>
        <p:txBody>
          <a:bodyPr/>
          <a:lstStyle/>
          <a:p>
            <a:pPr algn="ctr"/>
            <a:r>
              <a:rPr lang="cs-CZ" smtClean="0"/>
              <a:t>MS Excel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325" y="2403475"/>
            <a:ext cx="7772400" cy="431800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Mgr. Barbora Pilárová</a:t>
            </a:r>
            <a:endParaRPr lang="cs-CZ" dirty="0"/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575175"/>
            <a:ext cx="7419975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ovéPole 3"/>
          <p:cNvSpPr txBox="1">
            <a:spLocks noChangeArrowheads="1"/>
          </p:cNvSpPr>
          <p:nvPr/>
        </p:nvSpPr>
        <p:spPr bwMode="auto">
          <a:xfrm>
            <a:off x="611188" y="3260725"/>
            <a:ext cx="3168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sz="1600" b="1">
                <a:latin typeface="Verdana" pitchFamily="34" charset="0"/>
              </a:rPr>
              <a:t>Příjemce:</a:t>
            </a:r>
          </a:p>
          <a:p>
            <a:pPr algn="r"/>
            <a:r>
              <a:rPr lang="cs-CZ" sz="1600">
                <a:latin typeface="Verdana" pitchFamily="34" charset="0"/>
              </a:rPr>
              <a:t>ZŠ Břidličná, okr. Bruntál</a:t>
            </a:r>
          </a:p>
          <a:p>
            <a:pPr algn="r"/>
            <a:r>
              <a:rPr lang="cs-CZ" sz="1600">
                <a:latin typeface="Verdana" pitchFamily="34" charset="0"/>
              </a:rPr>
              <a:t>Komenského 360</a:t>
            </a:r>
          </a:p>
          <a:p>
            <a:pPr algn="r"/>
            <a:r>
              <a:rPr lang="cs-CZ" sz="1600">
                <a:latin typeface="Verdana" pitchFamily="34" charset="0"/>
              </a:rPr>
              <a:t>793 51  BŘIDLIČNÁ</a:t>
            </a:r>
          </a:p>
        </p:txBody>
      </p:sp>
      <p:sp>
        <p:nvSpPr>
          <p:cNvPr id="13317" name="TextovéPole 9"/>
          <p:cNvSpPr txBox="1">
            <a:spLocks noChangeArrowheads="1"/>
          </p:cNvSpPr>
          <p:nvPr/>
        </p:nvSpPr>
        <p:spPr bwMode="auto">
          <a:xfrm>
            <a:off x="4067175" y="3262313"/>
            <a:ext cx="31686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 b="1">
                <a:latin typeface="Verdana" pitchFamily="34" charset="0"/>
              </a:rPr>
              <a:t>Doporučeno pro:</a:t>
            </a:r>
          </a:p>
          <a:p>
            <a:r>
              <a:rPr lang="cs-CZ" sz="1600">
                <a:latin typeface="Verdana" pitchFamily="34" charset="0"/>
              </a:rPr>
              <a:t>6. ročník</a:t>
            </a:r>
          </a:p>
          <a:p>
            <a:r>
              <a:rPr lang="cs-CZ" sz="1600" b="1">
                <a:latin typeface="Verdana" pitchFamily="34" charset="0"/>
              </a:rPr>
              <a:t>Předmět:</a:t>
            </a:r>
          </a:p>
          <a:p>
            <a:r>
              <a:rPr lang="cs-CZ" sz="1600">
                <a:latin typeface="Verdana" pitchFamily="34" charset="0"/>
              </a:rPr>
              <a:t>Informatika</a:t>
            </a:r>
          </a:p>
        </p:txBody>
      </p:sp>
      <p:sp>
        <p:nvSpPr>
          <p:cNvPr id="13318" name="TextovéPole 4"/>
          <p:cNvSpPr txBox="1">
            <a:spLocks noChangeArrowheads="1"/>
          </p:cNvSpPr>
          <p:nvPr/>
        </p:nvSpPr>
        <p:spPr bwMode="auto">
          <a:xfrm>
            <a:off x="2455863" y="620713"/>
            <a:ext cx="3071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cs-CZ" sz="1400">
                <a:latin typeface="Verdana" pitchFamily="34" charset="0"/>
              </a:rPr>
              <a:t>VY_32_INOVACE_12_MS EXCEL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MS Excel</a:t>
            </a:r>
          </a:p>
        </p:txBody>
      </p:sp>
      <p:sp>
        <p:nvSpPr>
          <p:cNvPr id="14338" name="Zástupný symbol pro obsah 2"/>
          <p:cNvSpPr txBox="1">
            <a:spLocks/>
          </p:cNvSpPr>
          <p:nvPr/>
        </p:nvSpPr>
        <p:spPr bwMode="auto">
          <a:xfrm>
            <a:off x="609600" y="2133600"/>
            <a:ext cx="8229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z="2000">
                <a:solidFill>
                  <a:schemeClr val="tx2"/>
                </a:solidFill>
                <a:latin typeface="Calibri" pitchFamily="34" charset="0"/>
              </a:rPr>
              <a:t>	MS Excel je tabulkový editor z kancelářského balíčku MS Office.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z="2000">
                <a:solidFill>
                  <a:schemeClr val="tx2"/>
                </a:solidFill>
                <a:latin typeface="Calibri" pitchFamily="34" charset="0"/>
              </a:rPr>
              <a:t>	Je to program, který slouží k úpravě tabulek, lze zde i pracovat s obrázky, grafy, vkládat jednoduché automatické tvary…</a:t>
            </a:r>
          </a:p>
          <a:p>
            <a:pPr algn="just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z="2000">
                <a:solidFill>
                  <a:schemeClr val="tx2"/>
                </a:solidFill>
                <a:latin typeface="Calibri" pitchFamily="34" charset="0"/>
              </a:rPr>
              <a:t>	V dnešní době je aktuální verze 2010, ale na různých počítačích se můžeme setkat i s verzemi nižšími, např. 2007, 2003… </a:t>
            </a:r>
          </a:p>
          <a:p>
            <a:pPr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z="2000">
                <a:solidFill>
                  <a:schemeClr val="tx2"/>
                </a:solidFill>
                <a:latin typeface="Calibri" pitchFamily="34" charset="0"/>
              </a:rPr>
              <a:t> </a:t>
            </a:r>
          </a:p>
          <a:p>
            <a:pPr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endParaRPr lang="cs-CZ" sz="200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" y="1423988"/>
            <a:ext cx="87042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Nadpis 1"/>
          <p:cNvSpPr>
            <a:spLocks noGrp="1"/>
          </p:cNvSpPr>
          <p:nvPr>
            <p:ph type="title"/>
          </p:nvPr>
        </p:nvSpPr>
        <p:spPr>
          <a:xfrm>
            <a:off x="403225" y="330200"/>
            <a:ext cx="8229600" cy="914400"/>
          </a:xfrm>
        </p:spPr>
        <p:txBody>
          <a:bodyPr/>
          <a:lstStyle/>
          <a:p>
            <a:r>
              <a:rPr lang="cs-CZ" smtClean="0"/>
              <a:t>Pracovní plocha nového sešitu</a:t>
            </a:r>
          </a:p>
        </p:txBody>
      </p:sp>
      <p:cxnSp>
        <p:nvCxnSpPr>
          <p:cNvPr id="8" name="Přímá spojnice se šipkou 7"/>
          <p:cNvCxnSpPr/>
          <p:nvPr/>
        </p:nvCxnSpPr>
        <p:spPr>
          <a:xfrm flipV="1">
            <a:off x="5003800" y="1241425"/>
            <a:ext cx="468313" cy="261938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5472113" y="1135063"/>
            <a:ext cx="2087562" cy="368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Záhlaví, název sešitu</a:t>
            </a:r>
            <a:endParaRPr lang="cs-CZ" dirty="0">
              <a:latin typeface="+mn-lt"/>
            </a:endParaRPr>
          </a:p>
        </p:txBody>
      </p:sp>
      <p:cxnSp>
        <p:nvCxnSpPr>
          <p:cNvPr id="10" name="Přímá spojnice se šipkou 9"/>
          <p:cNvCxnSpPr/>
          <p:nvPr/>
        </p:nvCxnSpPr>
        <p:spPr>
          <a:xfrm flipV="1">
            <a:off x="517525" y="1362075"/>
            <a:ext cx="468313" cy="144463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vá složená závorka 10"/>
          <p:cNvSpPr/>
          <p:nvPr/>
        </p:nvSpPr>
        <p:spPr>
          <a:xfrm rot="16200000">
            <a:off x="4146551" y="-1531938"/>
            <a:ext cx="550862" cy="8075613"/>
          </a:xfrm>
          <a:prstGeom prst="leftBrace">
            <a:avLst>
              <a:gd name="adj1" fmla="val 8333"/>
              <a:gd name="adj2" fmla="val 50307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2597150" y="2787650"/>
            <a:ext cx="3721100" cy="36988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Pás karet – příkazy potřebné pro práci</a:t>
            </a:r>
            <a:endParaRPr lang="cs-CZ" dirty="0">
              <a:latin typeface="+mn-lt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1279525" y="4283075"/>
            <a:ext cx="6388100" cy="36988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Okno pro úpravy – pracovní plocha, skládá se z  jednotlivých buněk</a:t>
            </a:r>
            <a:endParaRPr lang="cs-CZ" dirty="0">
              <a:latin typeface="+mn-lt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112838" y="5319713"/>
            <a:ext cx="603250" cy="36988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Listy</a:t>
            </a:r>
            <a:endParaRPr lang="cs-CZ" dirty="0">
              <a:latin typeface="+mn-lt"/>
            </a:endParaRPr>
          </a:p>
        </p:txBody>
      </p:sp>
      <p:cxnSp>
        <p:nvCxnSpPr>
          <p:cNvPr id="15" name="Přímá spojnice se šipkou 14"/>
          <p:cNvCxnSpPr/>
          <p:nvPr/>
        </p:nvCxnSpPr>
        <p:spPr>
          <a:xfrm flipV="1">
            <a:off x="688975" y="5689600"/>
            <a:ext cx="466725" cy="263525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 flipV="1">
            <a:off x="7142163" y="5689600"/>
            <a:ext cx="536575" cy="344488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5314950" y="5360988"/>
            <a:ext cx="1844675" cy="36988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Tlačítka zobrazení</a:t>
            </a:r>
            <a:endParaRPr lang="cs-CZ" dirty="0">
              <a:latin typeface="+mn-lt"/>
            </a:endParaRPr>
          </a:p>
        </p:txBody>
      </p:sp>
      <p:cxnSp>
        <p:nvCxnSpPr>
          <p:cNvPr id="18" name="Přímá spojnice se šipkou 17"/>
          <p:cNvCxnSpPr/>
          <p:nvPr/>
        </p:nvCxnSpPr>
        <p:spPr>
          <a:xfrm flipH="1" flipV="1">
            <a:off x="7812088" y="5373688"/>
            <a:ext cx="647700" cy="631825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7361238" y="4989513"/>
            <a:ext cx="636587" cy="36988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Lupa</a:t>
            </a:r>
            <a:endParaRPr lang="cs-CZ" dirty="0">
              <a:latin typeface="+mn-lt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974725" y="1239838"/>
            <a:ext cx="3071813" cy="368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Panel nástrojů – rychlý přístup </a:t>
            </a:r>
            <a:endParaRPr lang="cs-CZ" dirty="0">
              <a:latin typeface="+mn-lt"/>
            </a:endParaRPr>
          </a:p>
        </p:txBody>
      </p:sp>
      <p:cxnSp>
        <p:nvCxnSpPr>
          <p:cNvPr id="21" name="Přímá spojnice se šipkou 20"/>
          <p:cNvCxnSpPr/>
          <p:nvPr/>
        </p:nvCxnSpPr>
        <p:spPr>
          <a:xfrm flipH="1">
            <a:off x="234950" y="2973388"/>
            <a:ext cx="454025" cy="95250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 flipH="1" flipV="1">
            <a:off x="1249363" y="2351088"/>
            <a:ext cx="165100" cy="436562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579438" y="2973388"/>
            <a:ext cx="750887" cy="3683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Řádky</a:t>
            </a:r>
            <a:endParaRPr lang="cs-CZ" dirty="0">
              <a:latin typeface="+mn-lt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1414463" y="2778125"/>
            <a:ext cx="922337" cy="36988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latin typeface="+mn-lt"/>
              </a:rPr>
              <a:t>Sloupce</a:t>
            </a:r>
            <a:endParaRPr lang="cs-CZ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914400"/>
          </a:xfrm>
        </p:spPr>
        <p:txBody>
          <a:bodyPr/>
          <a:lstStyle/>
          <a:p>
            <a:pPr algn="just"/>
            <a:r>
              <a:rPr lang="cs-CZ" smtClean="0"/>
              <a:t>Základní práce s MS Excel</a:t>
            </a: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mtClean="0"/>
              <a:t>Stáhni si </a:t>
            </a:r>
            <a:r>
              <a:rPr lang="cs-CZ" smtClean="0">
                <a:hlinkClick r:id="rId2" action="ppaction://hlinkfile"/>
              </a:rPr>
              <a:t>pracovní list</a:t>
            </a:r>
            <a:r>
              <a:rPr lang="cs-CZ" smtClean="0"/>
              <a:t> a pokus se dle zadání zpracovat Tvoji první tabulku v MS Excel. </a:t>
            </a:r>
          </a:p>
        </p:txBody>
      </p:sp>
      <p:pic>
        <p:nvPicPr>
          <p:cNvPr id="16387" name="Picture 2" descr="C:\Users\pilaba\AppData\Local\Microsoft\Windows\Temporary Internet Files\Content.IE5\12Q97QPX\MP900387953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9938" y="3933825"/>
            <a:ext cx="2881312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sah 2"/>
          <p:cNvSpPr>
            <a:spLocks noGrp="1"/>
          </p:cNvSpPr>
          <p:nvPr>
            <p:ph idx="1"/>
          </p:nvPr>
        </p:nvSpPr>
        <p:spPr>
          <a:xfrm>
            <a:off x="468313" y="981075"/>
            <a:ext cx="8229600" cy="4144963"/>
          </a:xfrm>
        </p:spPr>
        <p:txBody>
          <a:bodyPr/>
          <a:lstStyle/>
          <a:p>
            <a:pPr algn="ctr"/>
            <a:r>
              <a:rPr lang="cs-CZ" u="sng" smtClean="0">
                <a:solidFill>
                  <a:srgbClr val="404040"/>
                </a:solidFill>
              </a:rPr>
              <a:t>Použité zdroje:</a:t>
            </a: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cs-CZ" smtClean="0">
                <a:solidFill>
                  <a:srgbClr val="404040"/>
                </a:solidFill>
                <a:latin typeface="Trebuchet MS" pitchFamily="34" charset="0"/>
              </a:rPr>
              <a:t>|cit. 2011-11-28|</a:t>
            </a: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cs-CZ" smtClean="0">
                <a:solidFill>
                  <a:srgbClr val="404040"/>
                </a:solidFill>
                <a:latin typeface="Trebuchet MS" pitchFamily="34" charset="0"/>
              </a:rPr>
              <a:t>Obrázek byl stažen z webu </a:t>
            </a:r>
            <a:r>
              <a:rPr lang="cs-CZ" smtClean="0">
                <a:solidFill>
                  <a:srgbClr val="404040"/>
                </a:solidFill>
                <a:latin typeface="Trebuchet MS" pitchFamily="34" charset="0"/>
                <a:hlinkClick r:id="rId2"/>
              </a:rPr>
              <a:t>www.office.microsoft.com</a:t>
            </a:r>
            <a:r>
              <a:rPr lang="cs-CZ" smtClean="0">
                <a:solidFill>
                  <a:srgbClr val="404040"/>
                </a:solidFill>
                <a:latin typeface="Trebuchet MS" pitchFamily="34" charset="0"/>
              </a:rPr>
              <a:t>.</a:t>
            </a: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endParaRPr lang="cs-CZ" smtClean="0">
              <a:solidFill>
                <a:srgbClr val="404040"/>
              </a:solidFill>
              <a:latin typeface="Trebuchet MS" pitchFamily="34" charset="0"/>
            </a:endParaRPr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TC101859866[[fn=Makro]]</Template>
  <TotalTime>31</TotalTime>
  <Words>139</Words>
  <Application>Microsoft Office PowerPoint</Application>
  <PresentationFormat>Předvádění na obrazovce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Šablona návrhu</vt:lpstr>
      </vt:variant>
      <vt:variant>
        <vt:i4>12</vt:i4>
      </vt:variant>
      <vt:variant>
        <vt:lpstr>Nadpisy snímků</vt:lpstr>
      </vt:variant>
      <vt:variant>
        <vt:i4>5</vt:i4>
      </vt:variant>
    </vt:vector>
  </HeadingPairs>
  <TitlesOfParts>
    <vt:vector size="23" baseType="lpstr">
      <vt:lpstr>Calibri</vt:lpstr>
      <vt:lpstr>Arial</vt:lpstr>
      <vt:lpstr>Wingdings</vt:lpstr>
      <vt:lpstr>Wingdings 2</vt:lpstr>
      <vt:lpstr>Verdana</vt:lpstr>
      <vt:lpstr>Trebuchet MS</vt:lpstr>
      <vt:lpstr>Macro</vt:lpstr>
      <vt:lpstr>Macro</vt:lpstr>
      <vt:lpstr>Macro</vt:lpstr>
      <vt:lpstr>Macro</vt:lpstr>
      <vt:lpstr>Macro</vt:lpstr>
      <vt:lpstr>Macro</vt:lpstr>
      <vt:lpstr>Macro</vt:lpstr>
      <vt:lpstr>Macro</vt:lpstr>
      <vt:lpstr>Macro</vt:lpstr>
      <vt:lpstr>Macro</vt:lpstr>
      <vt:lpstr>Macro</vt:lpstr>
      <vt:lpstr>Macro</vt:lpstr>
      <vt:lpstr>MS Excel</vt:lpstr>
      <vt:lpstr>MS Excel</vt:lpstr>
      <vt:lpstr>Pracovní plocha nového sešitu</vt:lpstr>
      <vt:lpstr>Základní práce s MS Excel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 Word</dc:title>
  <dc:creator>Barbora Pilárová</dc:creator>
  <cp:lastModifiedBy>Maminka</cp:lastModifiedBy>
  <cp:revision>8</cp:revision>
  <dcterms:created xsi:type="dcterms:W3CDTF">2011-11-25T08:02:50Z</dcterms:created>
  <dcterms:modified xsi:type="dcterms:W3CDTF">2012-04-12T17:26:59Z</dcterms:modified>
</cp:coreProperties>
</file>